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6" r:id="rId4"/>
    <p:sldId id="299" r:id="rId5"/>
    <p:sldId id="259" r:id="rId6"/>
    <p:sldId id="261" r:id="rId7"/>
    <p:sldId id="260" r:id="rId8"/>
    <p:sldId id="264" r:id="rId9"/>
    <p:sldId id="266" r:id="rId10"/>
    <p:sldId id="267" r:id="rId11"/>
    <p:sldId id="262" r:id="rId12"/>
    <p:sldId id="283" r:id="rId13"/>
    <p:sldId id="282" r:id="rId14"/>
    <p:sldId id="289" r:id="rId15"/>
    <p:sldId id="290" r:id="rId16"/>
    <p:sldId id="291" r:id="rId17"/>
    <p:sldId id="285" r:id="rId18"/>
    <p:sldId id="284" r:id="rId19"/>
    <p:sldId id="286" r:id="rId20"/>
    <p:sldId id="287" r:id="rId21"/>
    <p:sldId id="268" r:id="rId22"/>
    <p:sldId id="269" r:id="rId23"/>
    <p:sldId id="270" r:id="rId24"/>
    <p:sldId id="300" r:id="rId25"/>
    <p:sldId id="272" r:id="rId26"/>
    <p:sldId id="273" r:id="rId27"/>
    <p:sldId id="275" r:id="rId28"/>
    <p:sldId id="303" r:id="rId29"/>
    <p:sldId id="304" r:id="rId30"/>
    <p:sldId id="305" r:id="rId31"/>
    <p:sldId id="302" r:id="rId32"/>
    <p:sldId id="306" r:id="rId33"/>
    <p:sldId id="279" r:id="rId34"/>
    <p:sldId id="280" r:id="rId35"/>
    <p:sldId id="308" r:id="rId36"/>
    <p:sldId id="293" r:id="rId37"/>
    <p:sldId id="294" r:id="rId38"/>
    <p:sldId id="295" r:id="rId39"/>
    <p:sldId id="307" r:id="rId40"/>
    <p:sldId id="276" r:id="rId41"/>
    <p:sldId id="277" r:id="rId42"/>
    <p:sldId id="27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6"/>
    <p:restoredTop sz="94674"/>
  </p:normalViewPr>
  <p:slideViewPr>
    <p:cSldViewPr snapToGrid="0" snapToObjects="1">
      <p:cViewPr varScale="1">
        <p:scale>
          <a:sx n="210" d="100"/>
          <a:sy n="210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Sample size affects power</a:t>
                </a:r>
              </a:p>
              <a:p>
                <a:r>
                  <a:rPr lang="en-US" dirty="0"/>
                  <a:t>More samples </a:t>
                </a:r>
                <a:r>
                  <a:rPr lang="en-US" dirty="0">
                    <a:sym typeface="Wingdings" pitchFamily="2" charset="2"/>
                  </a:rPr>
                  <a:t> more precision to detect smaller effect</a:t>
                </a:r>
              </a:p>
              <a:p>
                <a:r>
                  <a:rPr lang="en-US" dirty="0">
                    <a:sym typeface="Wingdings" pitchFamily="2" charset="2"/>
                  </a:rPr>
                  <a:t>N = number of events NOT patients</a:t>
                </a:r>
              </a:p>
              <a:p>
                <a:r>
                  <a:rPr lang="en-US" dirty="0">
                    <a:sym typeface="Wingdings" pitchFamily="2" charset="2"/>
                  </a:rPr>
                  <a:t>Kaplan Meier needs N=184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.1</m:t>
                    </m:r>
                  </m:oMath>
                </a14:m>
                <a:r>
                  <a:rPr lang="en-US" dirty="0"/>
                  <a:t> error margin</a:t>
                </a:r>
              </a:p>
              <a:p>
                <a:r>
                  <a:rPr lang="en-US" dirty="0"/>
                  <a:t>Adding covariates requires more events</a:t>
                </a:r>
              </a:p>
              <a:p>
                <a:r>
                  <a:rPr lang="en-US" dirty="0"/>
                  <a:t>(Bad) rule of thumb: 15 events per variable (EPV)</a:t>
                </a:r>
              </a:p>
              <a:p>
                <a:r>
                  <a:rPr lang="en-US" dirty="0"/>
                  <a:t>In reality EPV much more complicated</a:t>
                </a:r>
              </a:p>
              <a:p>
                <a:r>
                  <a:rPr lang="en-US" dirty="0"/>
                  <a:t>Subgroup heterogeneity harder to detect due to smaller N</a:t>
                </a:r>
              </a:p>
              <a:p>
                <a:r>
                  <a:rPr lang="en-US" dirty="0"/>
                  <a:t>Often need 4N patients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D580-DE62-1948-9BC4-98E41210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7FC05-62F6-064A-A887-E9545A0F6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dirty="0">
                    <a:ea typeface="Cambria Math" panose="02040503050406030204" pitchFamily="18" charset="0"/>
                  </a:rPr>
                  <a:t>Missing data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sz="3600" dirty="0"/>
                  <a:t>: Median imputation or case-wise deletion</a:t>
                </a:r>
              </a:p>
              <a:p>
                <a:r>
                  <a:rPr lang="en-US" sz="3600" dirty="0"/>
                  <a:t>Missing data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sz="3600" dirty="0"/>
                  <a:t>: MICE with max(5, 100x) imputations</a:t>
                </a:r>
              </a:p>
              <a:p>
                <a:r>
                  <a:rPr lang="en-US" sz="3600" dirty="0"/>
                  <a:t>Worst case: lots of variables frequently missing</a:t>
                </a:r>
              </a:p>
              <a:p>
                <a:pPr lvl="1"/>
                <a:r>
                  <a:rPr lang="en-US" sz="3200" dirty="0"/>
                  <a:t>Sensitivity analysis with more imputations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7FC05-62F6-064A-A887-E9545A0F6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13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People 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My variable was randomized</a:t>
            </a:r>
          </a:p>
          <a:p>
            <a:r>
              <a:rPr lang="en-US" dirty="0"/>
              <a:t>Other variables were controlled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06" y="1909102"/>
            <a:ext cx="3911367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568202" y="2315811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830421-05CE-6643-B9A6-45AA5EA4901B}"/>
              </a:ext>
            </a:extLst>
          </p:cNvPr>
          <p:cNvGrpSpPr/>
          <p:nvPr/>
        </p:nvGrpSpPr>
        <p:grpSpPr>
          <a:xfrm>
            <a:off x="7432164" y="1513554"/>
            <a:ext cx="4255200" cy="2748983"/>
            <a:chOff x="582542" y="913167"/>
            <a:chExt cx="4119160" cy="26235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699315-D2F6-A047-AD5D-8432C3C80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2" t="18720" r="11087" b="6766"/>
            <a:stretch/>
          </p:blipFill>
          <p:spPr>
            <a:xfrm>
              <a:off x="927370" y="1031130"/>
              <a:ext cx="3774332" cy="22049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4AA2E9-EDFD-2841-993D-F988B7EA3A12}"/>
                </a:ext>
              </a:extLst>
            </p:cNvPr>
            <p:cNvSpPr txBox="1"/>
            <p:nvPr/>
          </p:nvSpPr>
          <p:spPr>
            <a:xfrm>
              <a:off x="1330042" y="3167396"/>
              <a:ext cx="3301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Survival Days Since Start of CAR 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679420-8166-4249-8B9C-308529C76384}"/>
                </a:ext>
              </a:extLst>
            </p:cNvPr>
            <p:cNvSpPr txBox="1"/>
            <p:nvPr/>
          </p:nvSpPr>
          <p:spPr>
            <a:xfrm rot="16200000">
              <a:off x="-312575" y="1808284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 Surviving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620FA8-5066-5247-A7C3-0618122768CC}"/>
                </a:ext>
              </a:extLst>
            </p:cNvPr>
            <p:cNvSpPr txBox="1"/>
            <p:nvPr/>
          </p:nvSpPr>
          <p:spPr>
            <a:xfrm>
              <a:off x="3513150" y="1611015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p=0.0067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2CEDE6-8722-E44F-8E9A-512D4E8A91A8}"/>
              </a:ext>
            </a:extLst>
          </p:cNvPr>
          <p:cNvGrpSpPr/>
          <p:nvPr/>
        </p:nvGrpSpPr>
        <p:grpSpPr>
          <a:xfrm>
            <a:off x="7469312" y="3819665"/>
            <a:ext cx="4275984" cy="2904032"/>
            <a:chOff x="388389" y="1013374"/>
            <a:chExt cx="4108454" cy="26047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5E96D5-C0A3-F644-93A4-668D7BB19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" t="18534" r="7783" b="7281"/>
            <a:stretch/>
          </p:blipFill>
          <p:spPr>
            <a:xfrm>
              <a:off x="720246" y="1146130"/>
              <a:ext cx="3776597" cy="21857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A964B-6C4A-DA44-BAB6-A6D73CDDC150}"/>
                </a:ext>
              </a:extLst>
            </p:cNvPr>
            <p:cNvSpPr txBox="1"/>
            <p:nvPr/>
          </p:nvSpPr>
          <p:spPr>
            <a:xfrm>
              <a:off x="1066996" y="3248814"/>
              <a:ext cx="3301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Survival Days Since Start of CAR 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124F31-37BF-2748-A60B-4E4C8053FC1A}"/>
                </a:ext>
              </a:extLst>
            </p:cNvPr>
            <p:cNvSpPr txBox="1"/>
            <p:nvPr/>
          </p:nvSpPr>
          <p:spPr>
            <a:xfrm rot="16200000">
              <a:off x="-506728" y="1908491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 Surviving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E0BFA0-52D9-2246-BD2B-5CECC109A65E}"/>
                </a:ext>
              </a:extLst>
            </p:cNvPr>
            <p:cNvSpPr txBox="1"/>
            <p:nvPr/>
          </p:nvSpPr>
          <p:spPr>
            <a:xfrm>
              <a:off x="3387891" y="1792642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p=0.09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C30633-4835-D240-82F1-539BC021B843}"/>
              </a:ext>
            </a:extLst>
          </p:cNvPr>
          <p:cNvSpPr txBox="1"/>
          <p:nvPr/>
        </p:nvSpPr>
        <p:spPr>
          <a:xfrm>
            <a:off x="8026429" y="1044357"/>
            <a:ext cx="333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Different cuts show opposite signal in two cohorts!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A62-6CAB-A944-BEAB-63336CA0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7DAE-E927-0A42-9B93-335590F7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a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b</a:t>
            </a:r>
          </a:p>
          <a:p>
            <a:r>
              <a:rPr lang="en-US" dirty="0"/>
              <a:t>Multivariate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a + b + c</a:t>
            </a:r>
          </a:p>
          <a:p>
            <a:r>
              <a:rPr lang="en-US" dirty="0"/>
              <a:t>w/ interactions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a + b + c + b*c</a:t>
            </a:r>
          </a:p>
          <a:p>
            <a:r>
              <a:rPr lang="en-US" dirty="0"/>
              <a:t>w/ non-linear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</a:t>
            </a:r>
            <a:r>
              <a:rPr lang="en-US" dirty="0" err="1"/>
              <a:t>rcs</a:t>
            </a:r>
            <a:r>
              <a:rPr lang="en-US" dirty="0"/>
              <a:t>(a) + b + c + b*c</a:t>
            </a:r>
          </a:p>
        </p:txBody>
      </p:sp>
    </p:spTree>
    <p:extLst>
      <p:ext uri="{BB962C8B-B14F-4D97-AF65-F5344CB8AC3E}">
        <p14:creationId xmlns:p14="http://schemas.microsoft.com/office/powerpoint/2010/main" val="226395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DDF7-A186-FE43-880B-F2685DF1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1A18-C00A-4647-AC5D-7735DEE6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it!</a:t>
            </a:r>
          </a:p>
        </p:txBody>
      </p:sp>
    </p:spTree>
    <p:extLst>
      <p:ext uri="{BB962C8B-B14F-4D97-AF65-F5344CB8AC3E}">
        <p14:creationId xmlns:p14="http://schemas.microsoft.com/office/powerpoint/2010/main" val="136418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of.”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A57B-4113-4449-B7DF-6F0D362E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621E-4ECE-D545-AED1-1EA94E3B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3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ln(HR)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(&gt;[Z]) = p-value</a:t>
            </a:r>
          </a:p>
          <a:p>
            <a:endParaRPr lang="en-US" sz="3200" dirty="0"/>
          </a:p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r>
              <a:rPr lang="en-US" sz="3200" dirty="0"/>
              <a:t>Beware HR vs ln(HR) scale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EF61-258F-D546-BFFD-453E5923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49C0B-E245-8840-8C5C-CAEA66AFF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38EDB-2B0F-F844-9620-1C621852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/>
                        </m:ctrlPr>
                      </m:sSubPr>
                      <m:e>
                        <m:r>
                          <a:rPr lang="en-US" sz="3200" b="0" i="1" smtClean="0"/>
                          <m:t>𝐻</m:t>
                        </m:r>
                      </m:e>
                      <m:sub>
                        <m:r>
                          <a:rPr lang="en-US" sz="3200" b="0" i="1" smtClean="0"/>
                          <m:t>0</m:t>
                        </m:r>
                      </m:sub>
                    </m:sSub>
                    <m:r>
                      <a:rPr lang="en-US" sz="3200" b="0" i="1" smtClean="0"/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/>
                        </m:ctrlPr>
                      </m:sSubPr>
                      <m:e>
                        <m:r>
                          <a:rPr lang="en-US" sz="3200" b="0" i="1" smtClean="0"/>
                          <m:t>𝐻</m:t>
                        </m:r>
                      </m:e>
                      <m:sub>
                        <m:r>
                          <a:rPr lang="en-US" sz="3200" b="0" i="1" smtClean="0"/>
                          <m:t>1</m:t>
                        </m:r>
                      </m:sub>
                    </m:sSub>
                    <m:r>
                      <a:rPr lang="en-US" sz="3200" b="0" i="1" smtClean="0"/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8681169" y="556141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637902" y="392060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1564</Words>
  <Application>Microsoft Macintosh PowerPoint</Application>
  <PresentationFormat>Widescreen</PresentationFormat>
  <Paragraphs>284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Sample Size Is King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Stepwise Selection Wrecks Inference</vt:lpstr>
      <vt:lpstr>How To Choose Features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PowerPoint Presentation</vt:lpstr>
      <vt:lpstr>Univariate</vt:lpstr>
      <vt:lpstr>Multivariate</vt:lpstr>
      <vt:lpstr>Interpreting Cox Model</vt:lpstr>
      <vt:lpstr>Interactions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Microsoft Office User</cp:lastModifiedBy>
  <cp:revision>71</cp:revision>
  <dcterms:created xsi:type="dcterms:W3CDTF">2019-07-21T23:26:38Z</dcterms:created>
  <dcterms:modified xsi:type="dcterms:W3CDTF">2019-07-24T02:13:24Z</dcterms:modified>
</cp:coreProperties>
</file>